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CF44576-4116-0E8A-62EC-5AB9F0FD3EC4}">
  <a:tblStyle styleId="{0CF44576-4116-0E8A-62EC-5AB9F0FD3EC4}" styleName="Средний стиль 1 - акцент 4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4"/>
              </a:solidFill>
            </a:ln>
          </a:left>
          <a:right>
            <a:ln w="12700">
              <a:solidFill>
                <a:schemeClr val="accent4"/>
              </a:solidFill>
            </a:ln>
          </a:right>
          <a:top>
            <a:ln w="12700">
              <a:solidFill>
                <a:schemeClr val="accent4"/>
              </a:solidFill>
            </a:ln>
          </a:top>
          <a:bottom>
            <a:ln w="12700">
              <a:solidFill>
                <a:schemeClr val="accent4"/>
              </a:solidFill>
            </a:ln>
          </a:bottom>
          <a:insideH>
            <a:ln w="12700">
              <a:solidFill>
                <a:schemeClr val="accent4"/>
              </a:solidFill>
            </a:ln>
          </a:insideH>
          <a:insideV>
            <a:ln w="12700"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band2V>
      <a:tcStyle>
        <a:tcBdr/>
        <a:fill>
          <a:solidFill>
            <a:schemeClr val="accent4">
              <a:tint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AA46953-76FC-3CAF-6744-2AAFD120B316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829AB4DD-9A10-6A77-9B22-3CBBB44BAA11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  <a:fill>
          <a:solidFill>
            <a:schemeClr val="accent4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BD8D5E0D-3C4E-EB86-063D-FB6B89DDE038}" styleName="Средний стиль 4 - акцент 5">
    <a:wholeTbl>
      <a:tcTxStyle>
        <a:fontRef idx="minor">
          <a:srgbClr val="000000"/>
        </a:fontRef>
        <a:schemeClr val="dk1"/>
      </a:tcTxStyle>
      <a:tcStyle>
        <a:tcBdr>
          <a:left>
            <a:ln w="12700">
              <a:solidFill>
                <a:schemeClr val="accent5"/>
              </a:solidFill>
            </a:ln>
          </a:left>
          <a:right>
            <a:ln w="12700">
              <a:solidFill>
                <a:schemeClr val="accent5"/>
              </a:solidFill>
            </a:ln>
          </a:right>
          <a:top>
            <a:ln w="12700">
              <a:solidFill>
                <a:schemeClr val="accent5"/>
              </a:solidFill>
            </a:ln>
          </a:top>
          <a:bottom>
            <a:ln w="12700">
              <a:solidFill>
                <a:schemeClr val="accent5"/>
              </a:solidFill>
            </a:ln>
          </a:bottom>
          <a:insideH>
            <a:ln w="12700">
              <a:solidFill>
                <a:schemeClr val="accent5"/>
              </a:solidFill>
            </a:ln>
          </a:insideH>
          <a:insideV>
            <a:ln w="12700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25400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/>
        <a:fill>
          <a:solidFill>
            <a:schemeClr val="accent5">
              <a:tint val="20000"/>
            </a:schemeClr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2F0B95D-2F4A-1049-8601-A0453ACF3EA3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  <a:fill>
          <a:solidFill>
            <a:schemeClr val="accent5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>
              <a:defRPr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pPr>
                <a:defRPr/>
              </a:pPr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4"/>
          <p:cNvSpPr/>
          <p:nvPr/>
        </p:nvSpPr>
        <p:spPr bwMode="auto">
          <a:xfrm>
            <a:off x="639720" y="4774320"/>
            <a:ext cx="3328200" cy="8967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pic>
        <p:nvPicPr>
          <p:cNvPr id="91" name="Рисунок 2"/>
          <p:cNvPicPr/>
          <p:nvPr/>
        </p:nvPicPr>
        <p:blipFill>
          <a:blip r:embed="rId2" cstate="print"/>
          <a:srcRect r="1290" b="822"/>
          <a:stretch/>
        </p:blipFill>
        <p:spPr bwMode="auto">
          <a:xfrm>
            <a:off x="3858480" y="3084864"/>
            <a:ext cx="5285520" cy="3687840"/>
          </a:xfrm>
          <a:prstGeom prst="rect">
            <a:avLst/>
          </a:prstGeom>
          <a:ln w="0"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683568" y="332655"/>
            <a:ext cx="8209055" cy="91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ГАУ ДПО ЯО «Институт развития образования»</a:t>
            </a:r>
            <a:endParaRPr/>
          </a:p>
          <a:p>
            <a:pPr algn="ctr">
              <a:defRPr/>
            </a:pPr>
            <a:r>
              <a:rPr lang="ru-RU">
                <a:solidFill>
                  <a:srgbClr val="002060"/>
                </a:solidFill>
              </a:rPr>
              <a:t>Ярославский кампус «Университета детства»</a:t>
            </a:r>
            <a:br>
              <a:rPr lang="ru-RU">
                <a:solidFill>
                  <a:srgbClr val="002060"/>
                </a:solidFill>
              </a:rPr>
            </a:br>
            <a:endParaRPr lang="ru-RU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403646" y="1196751"/>
            <a:ext cx="6768822" cy="457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7030A0"/>
                </a:solidFill>
              </a:rPr>
              <a:t>Слет управленческих команд «Точка развития»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547663" y="2053811"/>
            <a:ext cx="5617955" cy="1981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ДОРОЖНАЯ КАРТА </a:t>
            </a:r>
            <a:br>
              <a:rPr lang="ru-RU" sz="3200" b="1">
                <a:solidFill>
                  <a:srgbClr val="CC0099"/>
                </a:solidFill>
              </a:rPr>
            </a:br>
            <a:r>
              <a:rPr lang="ru-RU" sz="3200" b="1">
                <a:solidFill>
                  <a:srgbClr val="CC0099"/>
                </a:solidFill>
              </a:rPr>
              <a:t>КОМАНДЫ «Брейтово»</a:t>
            </a:r>
            <a:endParaRPr/>
          </a:p>
          <a:p>
            <a:pPr>
              <a:defRPr/>
            </a:pPr>
            <a:endParaRPr lang="ru-RU" sz="3200" b="1">
              <a:solidFill>
                <a:srgbClr val="CC0099"/>
              </a:solidFill>
            </a:endParaRPr>
          </a:p>
          <a:p>
            <a:pPr algn="ctr">
              <a:defRPr/>
            </a:pPr>
            <a:r>
              <a:rPr lang="ru-RU" sz="2800" b="1">
                <a:solidFill>
                  <a:srgbClr val="CC0099"/>
                </a:solidFill>
              </a:rPr>
              <a:t>Брейтовский МР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1259631" y="5805263"/>
            <a:ext cx="2599207" cy="365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24.03.2023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4"/>
          <p:cNvSpPr/>
          <p:nvPr/>
        </p:nvSpPr>
        <p:spPr bwMode="auto">
          <a:xfrm>
            <a:off x="639720" y="4774320"/>
            <a:ext cx="3328200" cy="8967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sp>
        <p:nvSpPr>
          <p:cNvPr id="3" name="TextBox 2"/>
          <p:cNvSpPr txBox="1"/>
          <p:nvPr/>
        </p:nvSpPr>
        <p:spPr bwMode="auto">
          <a:xfrm>
            <a:off x="1259632" y="54868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rgbClr val="7030A0"/>
                </a:solidFill>
              </a:rPr>
              <a:t>Слет управленческих команд «Точка развития»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1835696" y="1213011"/>
            <a:ext cx="5616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C0099"/>
                </a:solidFill>
              </a:rPr>
              <a:t>НАЗВАНИЕ </a:t>
            </a:r>
            <a:r>
              <a:rPr lang="ru-RU" sz="3200" b="1" dirty="0" smtClean="0">
                <a:solidFill>
                  <a:srgbClr val="CC0099"/>
                </a:solidFill>
              </a:rPr>
              <a:t>ПРОЕКТА «</a:t>
            </a:r>
            <a:r>
              <a:rPr lang="ru-RU" sz="3200" b="1" dirty="0" err="1" smtClean="0">
                <a:solidFill>
                  <a:srgbClr val="CC0099"/>
                </a:solidFill>
              </a:rPr>
              <a:t>Мультистудия</a:t>
            </a:r>
            <a:r>
              <a:rPr lang="ru-RU" sz="3200" b="1" dirty="0" smtClean="0">
                <a:solidFill>
                  <a:srgbClr val="CC0099"/>
                </a:solidFill>
              </a:rPr>
              <a:t>»</a:t>
            </a:r>
            <a:endParaRPr lang="ru-RU" sz="2800" b="1" dirty="0">
              <a:solidFill>
                <a:srgbClr val="CC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4393" y="2290229"/>
            <a:ext cx="821923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7030A0"/>
                </a:solidFill>
              </a:rPr>
              <a:t>НАПРАВЛЕННОСТЬ ИЛИ </a:t>
            </a:r>
            <a:r>
              <a:rPr lang="ru-RU" b="1" dirty="0" smtClean="0">
                <a:solidFill>
                  <a:srgbClr val="7030A0"/>
                </a:solidFill>
              </a:rPr>
              <a:t>ЦЕЛЕПОЛАГАНИЕ</a:t>
            </a:r>
          </a:p>
          <a:p>
            <a:pPr algn="ctr"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создание современной и безопасной цифровой образовательной среды в ДОУ </a:t>
            </a:r>
            <a:r>
              <a:rPr lang="ru-RU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Брейтовского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МР</a:t>
            </a:r>
          </a:p>
          <a:p>
            <a:endParaRPr lang="ru-RU" sz="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Обогатить образовательную среду </a:t>
            </a:r>
            <a:r>
              <a:rPr lang="ru-RU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Предоставить возможность проявления инициативы, самостоятельности, креативности всем участникам образовательных отношений в </a:t>
            </a:r>
            <a:r>
              <a:rPr lang="ru-RU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ДОУ;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Установить конструктивное сотрудничество между педагогами, воспитанниками и родительской общественностью, а также социальными партнерами</a:t>
            </a:r>
            <a:r>
              <a:rPr lang="ru-RU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2"/>
          <p:cNvPicPr/>
          <p:nvPr/>
        </p:nvPicPr>
        <p:blipFill>
          <a:blip r:embed="rId2" cstate="print"/>
          <a:srcRect r="1290" b="822"/>
          <a:stretch/>
        </p:blipFill>
        <p:spPr bwMode="auto">
          <a:xfrm>
            <a:off x="6084168" y="4774320"/>
            <a:ext cx="3059832" cy="1998384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Прямоугольник 4"/>
          <p:cNvSpPr/>
          <p:nvPr/>
        </p:nvSpPr>
        <p:spPr bwMode="auto">
          <a:xfrm>
            <a:off x="639720" y="4774320"/>
            <a:ext cx="3328200" cy="896760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</p:sp>
      <p:pic>
        <p:nvPicPr>
          <p:cNvPr id="91" name="Рисунок 2"/>
          <p:cNvPicPr/>
          <p:nvPr/>
        </p:nvPicPr>
        <p:blipFill>
          <a:blip r:embed="rId2" cstate="print"/>
          <a:srcRect r="1290" b="822"/>
          <a:stretch/>
        </p:blipFill>
        <p:spPr bwMode="auto">
          <a:xfrm>
            <a:off x="6084168" y="4774320"/>
            <a:ext cx="3059832" cy="1998384"/>
          </a:xfrm>
          <a:prstGeom prst="rect">
            <a:avLst/>
          </a:prstGeom>
          <a:ln w="0">
            <a:noFill/>
          </a:ln>
        </p:spPr>
      </p:pic>
      <p:sp>
        <p:nvSpPr>
          <p:cNvPr id="2" name="TextBox 1"/>
          <p:cNvSpPr txBox="1"/>
          <p:nvPr/>
        </p:nvSpPr>
        <p:spPr bwMode="auto">
          <a:xfrm>
            <a:off x="971599" y="404664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CC0099"/>
                </a:solidFill>
              </a:rPr>
              <a:t>КРИТЕРИИ УСПЕШНОСТИ ПРОЕКТА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452406"/>
              </p:ext>
            </p:extLst>
          </p:nvPr>
        </p:nvGraphicFramePr>
        <p:xfrm>
          <a:off x="971599" y="1000858"/>
          <a:ext cx="7437452" cy="4514111"/>
        </p:xfrm>
        <a:graphic>
          <a:graphicData uri="http://schemas.openxmlformats.org/drawingml/2006/table">
            <a:tbl>
              <a:tblPr firstRow="1" firstCol="1" bandRow="1">
                <a:tableStyleId>{0CF44576-4116-0E8A-62EC-5AB9F0FD3EC4}</a:tableStyleId>
              </a:tblPr>
              <a:tblGrid>
                <a:gridCol w="7437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7942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Мультистудия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6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достиг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намеченной цели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69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Проект выполнен в срок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Проект выполнен в рамках бюджета (образовательная среда оснащена цифровыми образовательными ресурсами)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446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 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Степень удовлетворённости качеством образовательной деятельности всех участников образовательных отношений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302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Дальнейшее использование результатов проекта в обогащении РППС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9577">
                <a:tc>
                  <a:txBody>
                    <a:bodyPr/>
                    <a:lstStyle/>
                    <a:p>
                      <a:pPr algn="just">
                        <a:lnSpc>
                          <a:spcPct val="114999"/>
                        </a:lnSpc>
                        <a:spcAft>
                          <a:spcPts val="1000"/>
                        </a:spcAft>
                        <a:defRPr/>
                      </a:pP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Трансляция опыта среди всех участников муниципальной образовательной системы</a:t>
                      </a:r>
                      <a:endParaRPr lang="ru-RU" sz="16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noFill/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6"/>
          <p:cNvSpPr/>
          <p:nvPr/>
        </p:nvSpPr>
        <p:spPr bwMode="auto">
          <a:xfrm>
            <a:off x="360000" y="0"/>
            <a:ext cx="8719264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ru-RU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b="1" strike="noStrike" spc="-1">
                <a:solidFill>
                  <a:srgbClr val="5968B0"/>
                </a:solidFill>
                <a:latin typeface="Fira Sans Condensed Medium"/>
              </a:rPr>
              <a:t> </a:t>
            </a:r>
            <a:endParaRPr lang="ru-RU" b="0" strike="noStrike" spc="-1">
              <a:latin typeface="Arial"/>
            </a:endParaRPr>
          </a:p>
        </p:txBody>
      </p:sp>
      <p:pic>
        <p:nvPicPr>
          <p:cNvPr id="95" name="Рисунок 1"/>
          <p:cNvPicPr/>
          <p:nvPr/>
        </p:nvPicPr>
        <p:blipFill>
          <a:blip r:embed="rId2" cstate="print"/>
          <a:srcRect r="1262" b="753"/>
          <a:stretch/>
        </p:blipFill>
        <p:spPr bwMode="auto">
          <a:xfrm>
            <a:off x="0" y="-99392"/>
            <a:ext cx="2631670" cy="1844824"/>
          </a:xfrm>
          <a:prstGeom prst="rect">
            <a:avLst/>
          </a:prstGeom>
          <a:ln w="0">
            <a:noFill/>
          </a:ln>
        </p:spPr>
      </p:pic>
      <p:sp>
        <p:nvSpPr>
          <p:cNvPr id="12" name="TextBox 11"/>
          <p:cNvSpPr txBox="1"/>
          <p:nvPr/>
        </p:nvSpPr>
        <p:spPr bwMode="auto">
          <a:xfrm>
            <a:off x="1820708" y="5350577"/>
            <a:ext cx="4065449" cy="94830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05960" y="644877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УПРАВЛЕНЧЕСКИЕ РЕШЕНИЯ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32748"/>
              </p:ext>
            </p:extLst>
          </p:nvPr>
        </p:nvGraphicFramePr>
        <p:xfrm>
          <a:off x="539552" y="1745432"/>
          <a:ext cx="8100000" cy="50555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00000">
                  <a:extLst>
                    <a:ext uri="{9D8B030D-6E8A-4147-A177-3AD203B41FA5}">
                      <a16:colId xmlns:a16="http://schemas.microsoft.com/office/drawing/2014/main" val="600065762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4076499769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556552887"/>
                    </a:ext>
                  </a:extLst>
                </a:gridCol>
              </a:tblGrid>
              <a:tr h="306391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намеченных преобразований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07388"/>
                  </a:ext>
                </a:extLst>
              </a:tr>
              <a:tr h="306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Апрель-июнь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extLst>
                  <a:ext uri="{0D108BD9-81ED-4DB2-BD59-A6C34878D82A}">
                    <a16:rowId xmlns:a16="http://schemas.microsoft.com/office/drawing/2014/main" val="2595248962"/>
                  </a:ext>
                </a:extLst>
              </a:tr>
              <a:tr h="17333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о создании инициативной группы по разработке дорожной карты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локальных актов, регламентирующих реализацию дорожной карты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об утверждении положения о функционировании цифровой образовательной среды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 специализированного пространства (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мультистудии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extLst>
                  <a:ext uri="{0D108BD9-81ED-4DB2-BD59-A6C34878D82A}">
                    <a16:rowId xmlns:a16="http://schemas.microsoft.com/office/drawing/2014/main" val="800818889"/>
                  </a:ext>
                </a:extLst>
              </a:tr>
              <a:tr h="1192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об утверждении дорожной карты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Исследование и укрепление материально-технической базы для реализации дорожной карты (сметы,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ПФХД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extLst>
                  <a:ext uri="{0D108BD9-81ED-4DB2-BD59-A6C34878D82A}">
                    <a16:rowId xmlns:a16="http://schemas.microsoft.com/office/drawing/2014/main" val="2778755839"/>
                  </a:ext>
                </a:extLst>
              </a:tr>
              <a:tr h="970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циклограммы деятельности участников по реализации дорожной карты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Размещение информации на официальном сайте (создание вкладки, наполнение и актуализация данных)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extLst>
                  <a:ext uri="{0D108BD9-81ED-4DB2-BD59-A6C34878D82A}">
                    <a16:rowId xmlns:a16="http://schemas.microsoft.com/office/drawing/2014/main" val="3582517002"/>
                  </a:ext>
                </a:extLst>
              </a:tr>
              <a:tr h="40675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контроля на всех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этапах проекта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7623" marR="87623" marT="43811" marB="43811" anchor="ctr"/>
                </a:tc>
                <a:extLst>
                  <a:ext uri="{0D108BD9-81ED-4DB2-BD59-A6C34878D82A}">
                    <a16:rowId xmlns:a16="http://schemas.microsoft.com/office/drawing/2014/main" val="131191531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6"/>
          <p:cNvSpPr/>
          <p:nvPr/>
        </p:nvSpPr>
        <p:spPr bwMode="auto">
          <a:xfrm>
            <a:off x="360000" y="0"/>
            <a:ext cx="8719264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ru-RU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b="1" strike="noStrike" spc="-1">
                <a:solidFill>
                  <a:srgbClr val="5968B0"/>
                </a:solidFill>
                <a:latin typeface="Fira Sans Condensed Medium"/>
              </a:rPr>
              <a:t> </a:t>
            </a:r>
            <a:endParaRPr lang="ru-RU" b="0" strike="noStrike" spc="-1">
              <a:latin typeface="Arial"/>
            </a:endParaRPr>
          </a:p>
        </p:txBody>
      </p:sp>
      <p:pic>
        <p:nvPicPr>
          <p:cNvPr id="95" name="Рисунок 1"/>
          <p:cNvPicPr/>
          <p:nvPr/>
        </p:nvPicPr>
        <p:blipFill>
          <a:blip r:embed="rId2" cstate="print"/>
          <a:srcRect r="1262" b="753"/>
          <a:stretch/>
        </p:blipFill>
        <p:spPr bwMode="auto">
          <a:xfrm>
            <a:off x="0" y="-99392"/>
            <a:ext cx="2631670" cy="1844824"/>
          </a:xfrm>
          <a:prstGeom prst="rect">
            <a:avLst/>
          </a:prstGeom>
          <a:ln w="0">
            <a:noFill/>
          </a:ln>
        </p:spPr>
      </p:pic>
      <p:sp>
        <p:nvSpPr>
          <p:cNvPr id="12" name="TextBox 11"/>
          <p:cNvSpPr txBox="1"/>
          <p:nvPr/>
        </p:nvSpPr>
        <p:spPr bwMode="auto">
          <a:xfrm>
            <a:off x="1820708" y="5350577"/>
            <a:ext cx="4065449" cy="94830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05960" y="644877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МЕТОДИЧЕСКИЕ РЕШЕНИЯ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02721"/>
              </p:ext>
            </p:extLst>
          </p:nvPr>
        </p:nvGraphicFramePr>
        <p:xfrm>
          <a:off x="520700" y="2008981"/>
          <a:ext cx="8102600" cy="370840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1290">
                  <a:extLst>
                    <a:ext uri="{9D8B030D-6E8A-4147-A177-3AD203B41FA5}">
                      <a16:colId xmlns:a16="http://schemas.microsoft.com/office/drawing/2014/main" val="4105506403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1913703887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205012174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намеченных преобразований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65804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Апрель-июнь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125216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нормативно-правовой базы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методического сопровождения педагогических работников по реализации 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Внутренний мониторинг реализации дорожной карты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657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готовности педагогов к использованию цифровых образовательных ресурсов, технологий (аналитическая справка)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Планирование совместной работы с социальными партнёрами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1304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плана реализации, системы оценки планируемых результатов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тематических педсоветов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09506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6"/>
          <p:cNvSpPr/>
          <p:nvPr/>
        </p:nvSpPr>
        <p:spPr bwMode="auto">
          <a:xfrm>
            <a:off x="360000" y="0"/>
            <a:ext cx="8719264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ru-RU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b="1" strike="noStrike" spc="-1">
                <a:solidFill>
                  <a:srgbClr val="5968B0"/>
                </a:solidFill>
                <a:latin typeface="Fira Sans Condensed Medium"/>
              </a:rPr>
              <a:t> </a:t>
            </a:r>
            <a:endParaRPr lang="ru-RU" b="0" strike="noStrike" spc="-1">
              <a:latin typeface="Arial"/>
            </a:endParaRPr>
          </a:p>
        </p:txBody>
      </p:sp>
      <p:pic>
        <p:nvPicPr>
          <p:cNvPr id="95" name="Рисунок 1"/>
          <p:cNvPicPr/>
          <p:nvPr/>
        </p:nvPicPr>
        <p:blipFill>
          <a:blip r:embed="rId2" cstate="print"/>
          <a:srcRect r="1262" b="753"/>
          <a:stretch/>
        </p:blipFill>
        <p:spPr bwMode="auto">
          <a:xfrm>
            <a:off x="0" y="-99392"/>
            <a:ext cx="2631670" cy="1844824"/>
          </a:xfrm>
          <a:prstGeom prst="rect">
            <a:avLst/>
          </a:prstGeom>
          <a:ln w="0">
            <a:noFill/>
          </a:ln>
        </p:spPr>
      </p:pic>
      <p:sp>
        <p:nvSpPr>
          <p:cNvPr id="12" name="TextBox 11"/>
          <p:cNvSpPr txBox="1"/>
          <p:nvPr/>
        </p:nvSpPr>
        <p:spPr bwMode="auto">
          <a:xfrm>
            <a:off x="1820708" y="5350577"/>
            <a:ext cx="4065449" cy="94830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05960" y="644877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ПЕДАГОГИЧЕСКИЕ РЕШЕНИЯ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28209"/>
              </p:ext>
            </p:extLst>
          </p:nvPr>
        </p:nvGraphicFramePr>
        <p:xfrm>
          <a:off x="539552" y="1993895"/>
          <a:ext cx="8102600" cy="39366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01290">
                  <a:extLst>
                    <a:ext uri="{9D8B030D-6E8A-4147-A177-3AD203B41FA5}">
                      <a16:colId xmlns:a16="http://schemas.microsoft.com/office/drawing/2014/main" val="1465537854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25174511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163764433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намеченных преобразований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78533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Апрель-июнь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738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Изучение нормативно-правовой базы, методической литературы.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открытых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557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повышения квалификации, самообразование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работа с социальными партнёрами (ДШИ,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Брейтовский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КДЦ, </a:t>
                      </a:r>
                      <a:r>
                        <a:rPr lang="ru-RU" sz="1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Брейтовская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СОШ)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медиатеки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Изготовление многофункциональных дидактических пособий, игр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7067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Диагностика образовательных потребностей воспитанников; разработка ИОМ, технологических карт, конспектов, подборка художественной литературы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Проекта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решениями педагогического совета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Выступление на педагогических советах, районных методических объединениях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867252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6"/>
          <p:cNvSpPr/>
          <p:nvPr/>
        </p:nvSpPr>
        <p:spPr bwMode="auto">
          <a:xfrm>
            <a:off x="360000" y="0"/>
            <a:ext cx="8719264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ru-RU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b="1" strike="noStrike" spc="-1">
                <a:solidFill>
                  <a:srgbClr val="5968B0"/>
                </a:solidFill>
                <a:latin typeface="Fira Sans Condensed Medium"/>
              </a:rPr>
              <a:t> </a:t>
            </a:r>
            <a:endParaRPr lang="ru-RU" b="0" strike="noStrike" spc="-1">
              <a:latin typeface="Arial"/>
            </a:endParaRPr>
          </a:p>
        </p:txBody>
      </p:sp>
      <p:pic>
        <p:nvPicPr>
          <p:cNvPr id="95" name="Рисунок 1"/>
          <p:cNvPicPr/>
          <p:nvPr/>
        </p:nvPicPr>
        <p:blipFill>
          <a:blip r:embed="rId2" cstate="print"/>
          <a:srcRect r="1262" b="753"/>
          <a:stretch/>
        </p:blipFill>
        <p:spPr bwMode="auto">
          <a:xfrm>
            <a:off x="0" y="-99392"/>
            <a:ext cx="2631670" cy="1844824"/>
          </a:xfrm>
          <a:prstGeom prst="rect">
            <a:avLst/>
          </a:prstGeom>
          <a:ln w="0">
            <a:noFill/>
          </a:ln>
        </p:spPr>
      </p:pic>
      <p:sp>
        <p:nvSpPr>
          <p:cNvPr id="12" name="TextBox 11"/>
          <p:cNvSpPr txBox="1"/>
          <p:nvPr/>
        </p:nvSpPr>
        <p:spPr bwMode="auto">
          <a:xfrm>
            <a:off x="1820708" y="5350577"/>
            <a:ext cx="4065449" cy="94830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05960" y="644877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ДЕТСКИЕ РЕШЕНИЯ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783091"/>
              </p:ext>
            </p:extLst>
          </p:nvPr>
        </p:nvGraphicFramePr>
        <p:xfrm>
          <a:off x="467544" y="2132856"/>
          <a:ext cx="8102600" cy="31808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01290">
                  <a:extLst>
                    <a:ext uri="{9D8B030D-6E8A-4147-A177-3AD203B41FA5}">
                      <a16:colId xmlns:a16="http://schemas.microsoft.com/office/drawing/2014/main" val="364424701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226916736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36426858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намеченных преобразований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81418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Апрель-июнь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45066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Изучение детских интересов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анимационных мультфильмов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в ДШИ, Брейтовский народный театр, </a:t>
                      </a:r>
                      <a:r>
                        <a:rPr kumimoji="0" lang="ru-RU" sz="1400" b="1" u="none" strike="noStrike" kern="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Брейтовскую</a:t>
                      </a:r>
                      <a:r>
                        <a:rPr kumimoji="0" lang="ru-RU" sz="14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Итоговое мероприятие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07717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миром мультипликации (основные понятия, алгоритмы работы)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онлайн конкурсах, фестивалях, проектах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4478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оборудованием, техникой безопасности, правилами поведения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340893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3" name="Прямоугольник 6"/>
          <p:cNvSpPr/>
          <p:nvPr/>
        </p:nvSpPr>
        <p:spPr bwMode="auto">
          <a:xfrm>
            <a:off x="360000" y="0"/>
            <a:ext cx="8719264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  <a:defRPr/>
            </a:pPr>
            <a:endParaRPr lang="ru-RU" b="0" strike="noStrike" spc="-1">
              <a:latin typeface="Arial"/>
            </a:endParaRPr>
          </a:p>
          <a:p>
            <a:pPr>
              <a:lnSpc>
                <a:spcPct val="100000"/>
              </a:lnSpc>
              <a:defRPr/>
            </a:pPr>
            <a:r>
              <a:rPr lang="ru-RU" b="1" strike="noStrike" spc="-1">
                <a:solidFill>
                  <a:srgbClr val="5968B0"/>
                </a:solidFill>
                <a:latin typeface="Fira Sans Condensed Medium"/>
              </a:rPr>
              <a:t> </a:t>
            </a:r>
            <a:endParaRPr lang="ru-RU" b="0" strike="noStrike" spc="-1">
              <a:latin typeface="Arial"/>
            </a:endParaRPr>
          </a:p>
        </p:txBody>
      </p:sp>
      <p:pic>
        <p:nvPicPr>
          <p:cNvPr id="95" name="Рисунок 1"/>
          <p:cNvPicPr/>
          <p:nvPr/>
        </p:nvPicPr>
        <p:blipFill>
          <a:blip r:embed="rId2" cstate="print"/>
          <a:srcRect r="1262" b="753"/>
          <a:stretch/>
        </p:blipFill>
        <p:spPr bwMode="auto">
          <a:xfrm>
            <a:off x="0" y="-99392"/>
            <a:ext cx="2631670" cy="1844824"/>
          </a:xfrm>
          <a:prstGeom prst="rect">
            <a:avLst/>
          </a:prstGeom>
          <a:ln w="0">
            <a:noFill/>
          </a:ln>
        </p:spPr>
      </p:pic>
      <p:sp>
        <p:nvSpPr>
          <p:cNvPr id="12" name="TextBox 11"/>
          <p:cNvSpPr txBox="1"/>
          <p:nvPr/>
        </p:nvSpPr>
        <p:spPr bwMode="auto">
          <a:xfrm>
            <a:off x="1820708" y="5350577"/>
            <a:ext cx="4065449" cy="948304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defRPr/>
            </a:pPr>
            <a:endParaRPr lang="ru-RU" sz="1400" b="0" strike="noStrike" spc="-1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2805960" y="644877"/>
            <a:ext cx="6300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rgbClr val="CC0099"/>
                </a:solidFill>
              </a:rPr>
              <a:t>РОДИТЕЛЬСКИЕ РЕШЕНИЯ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28516"/>
              </p:ext>
            </p:extLst>
          </p:nvPr>
        </p:nvGraphicFramePr>
        <p:xfrm>
          <a:off x="467544" y="2173324"/>
          <a:ext cx="8102600" cy="29787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1290">
                  <a:extLst>
                    <a:ext uri="{9D8B030D-6E8A-4147-A177-3AD203B41FA5}">
                      <a16:colId xmlns:a16="http://schemas.microsoft.com/office/drawing/2014/main" val="1826200331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3433221700"/>
                    </a:ext>
                  </a:extLst>
                </a:gridCol>
                <a:gridCol w="2700655">
                  <a:extLst>
                    <a:ext uri="{9D8B030D-6E8A-4147-A177-3AD203B41FA5}">
                      <a16:colId xmlns:a16="http://schemas.microsoft.com/office/drawing/2014/main" val="3736590650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реализации намеченных преобразований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33497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Февраль-март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Апрель-июнь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34378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Сбор родительских образовательных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запросов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(опрос,</a:t>
                      </a: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анкетирование)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мастер-классах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Премьера мультфильмов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102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тематических родительских собраниях, консультациях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в создание атрибутов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Совместные проекты, презентации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1765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Знакомство с 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Проектом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Совместное творчество  родителей (законных представителей) и детей.</a:t>
                      </a:r>
                      <a:endParaRPr lang="ru-RU" sz="11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  <a:endParaRPr lang="ru-RU" sz="11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97457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</TotalTime>
  <Words>495</Words>
  <Application>Microsoft Office PowerPoint</Application>
  <DocSecurity>0</DocSecurity>
  <PresentationFormat>Экран (4:3)</PresentationFormat>
  <Paragraphs>103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Fira Sans Condensed Medium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Татьяна</dc:creator>
  <cp:keywords/>
  <dc:description/>
  <cp:lastModifiedBy>User</cp:lastModifiedBy>
  <cp:revision>37</cp:revision>
  <dcterms:created xsi:type="dcterms:W3CDTF">2022-09-15T22:48:05Z</dcterms:created>
  <dcterms:modified xsi:type="dcterms:W3CDTF">2023-03-21T08:51:52Z</dcterms:modified>
  <cp:category/>
  <dc:identifier/>
  <cp:contentStatus/>
  <dc:language/>
  <cp:version/>
</cp:coreProperties>
</file>